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0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6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07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5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2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5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2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98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38BA7-CF87-409B-B7C1-7D5225011929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09C3A-9625-4B43-9E1C-50BE60CF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7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Memorial Northwest HOA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2014 Budget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5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Review &amp; Evaluate prior year Budget &amp; Actual</a:t>
            </a:r>
          </a:p>
          <a:p>
            <a:r>
              <a:rPr lang="en-US" dirty="0" smtClean="0"/>
              <a:t>Identify new requirements </a:t>
            </a:r>
          </a:p>
          <a:p>
            <a:r>
              <a:rPr lang="en-US" dirty="0" smtClean="0"/>
              <a:t>Map the spending to the GL accounts &amp; create new accounts as needed</a:t>
            </a:r>
          </a:p>
          <a:p>
            <a:r>
              <a:rPr lang="en-US" dirty="0" smtClean="0"/>
              <a:t>Develop estimates of revenue &amp; expenditures – achieve approximate match of revenue to expense</a:t>
            </a:r>
          </a:p>
          <a:p>
            <a:r>
              <a:rPr lang="en-US" dirty="0" smtClean="0"/>
              <a:t>Board review of budget &amp; make changes</a:t>
            </a:r>
          </a:p>
          <a:p>
            <a:r>
              <a:rPr lang="en-US" dirty="0" smtClean="0"/>
              <a:t>Board approval of budget</a:t>
            </a:r>
          </a:p>
          <a:p>
            <a:r>
              <a:rPr lang="en-US" dirty="0" smtClean="0"/>
              <a:t>Present budget to Homeowners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2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vs Expenditure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Revenue                                 $963,800</a:t>
            </a:r>
          </a:p>
          <a:p>
            <a:r>
              <a:rPr lang="en-US" dirty="0" smtClean="0"/>
              <a:t>Expenditures	          	   $879,933	</a:t>
            </a:r>
          </a:p>
          <a:p>
            <a:r>
              <a:rPr lang="en-US" dirty="0" smtClean="0"/>
              <a:t>Surplus		                       $  83,867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Budget review process identified more billable lots than we had originally included in the budget. As a result, a budgeted surplus resulted.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7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Annual Assessments - $450 times total lots</a:t>
            </a:r>
          </a:p>
          <a:p>
            <a:r>
              <a:rPr lang="en-US" dirty="0" smtClean="0"/>
              <a:t>Collections from Prior Years – late fees, penalties, interest &amp; legal fees </a:t>
            </a:r>
          </a:p>
          <a:p>
            <a:r>
              <a:rPr lang="en-US" dirty="0" smtClean="0"/>
              <a:t>Community Center Rentals &amp; Dues</a:t>
            </a:r>
          </a:p>
          <a:p>
            <a:r>
              <a:rPr lang="en-US" dirty="0" smtClean="0"/>
              <a:t>Assessment Revenue         	  $ 881,100</a:t>
            </a:r>
          </a:p>
          <a:p>
            <a:r>
              <a:rPr lang="en-US" dirty="0" smtClean="0"/>
              <a:t>Revenue from Collections		  $   45,000</a:t>
            </a:r>
          </a:p>
          <a:p>
            <a:r>
              <a:rPr lang="en-US" dirty="0" smtClean="0"/>
              <a:t>Community Center Rentals	  $   10,000	</a:t>
            </a:r>
          </a:p>
          <a:p>
            <a:r>
              <a:rPr lang="en-US" dirty="0" smtClean="0"/>
              <a:t>Other Revenue                               $   27,700</a:t>
            </a:r>
          </a:p>
          <a:p>
            <a:pPr marL="0" indent="0">
              <a:buNone/>
            </a:pPr>
            <a:r>
              <a:rPr lang="en-US" dirty="0" smtClean="0"/>
              <a:t>	Total Budgeted Revenue	  $ 963,800	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1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Common Area &amp; Administrative</a:t>
            </a:r>
          </a:p>
          <a:p>
            <a:pPr lvl="1"/>
            <a:r>
              <a:rPr lang="en-US" dirty="0" smtClean="0"/>
              <a:t>Utilities, Landscape services, Entrances</a:t>
            </a:r>
          </a:p>
          <a:p>
            <a:pPr lvl="1"/>
            <a:r>
              <a:rPr lang="en-US" dirty="0" smtClean="0"/>
              <a:t>Security, Audit, Legal, Mortgage loan expense</a:t>
            </a:r>
          </a:p>
          <a:p>
            <a:pPr lvl="1"/>
            <a:r>
              <a:rPr lang="en-US" dirty="0" smtClean="0"/>
              <a:t>Repairs – Sprinkler system &amp; other</a:t>
            </a:r>
          </a:p>
          <a:p>
            <a:pPr marL="0" indent="0">
              <a:buNone/>
            </a:pPr>
            <a:r>
              <a:rPr lang="en-US" dirty="0" smtClean="0"/>
              <a:t>	Total Budgeted Amount - $513,700</a:t>
            </a:r>
            <a:endParaRPr lang="en-US" dirty="0"/>
          </a:p>
          <a:p>
            <a:r>
              <a:rPr lang="en-US" dirty="0" smtClean="0"/>
              <a:t>Community Center </a:t>
            </a:r>
          </a:p>
          <a:p>
            <a:pPr lvl="1"/>
            <a:r>
              <a:rPr lang="en-US" dirty="0" smtClean="0"/>
              <a:t>Office expense, Payroll, Utilities, Security, Insurance</a:t>
            </a:r>
          </a:p>
          <a:p>
            <a:pPr lvl="1"/>
            <a:r>
              <a:rPr lang="en-US" dirty="0" smtClean="0"/>
              <a:t>Pool &amp; tennis – Operations &amp; Maintenance</a:t>
            </a:r>
          </a:p>
          <a:p>
            <a:pPr lvl="1"/>
            <a:r>
              <a:rPr lang="en-US" dirty="0" smtClean="0"/>
              <a:t>Capital outlays – Furniture, Playground, Fitness Center &amp; Landscaping  Community Center</a:t>
            </a:r>
          </a:p>
          <a:p>
            <a:pPr marL="914400" lvl="2" indent="0">
              <a:buNone/>
            </a:pPr>
            <a:r>
              <a:rPr lang="en-US" sz="3200" dirty="0" smtClean="0"/>
              <a:t>Total Budgeted Amount  - $366,233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14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Forecast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Cash Balance – April 30                           $874,864</a:t>
            </a:r>
          </a:p>
          <a:p>
            <a:pPr marL="0" indent="0">
              <a:buNone/>
            </a:pPr>
            <a:r>
              <a:rPr lang="en-US" dirty="0" smtClean="0"/>
              <a:t>Estimated Spending</a:t>
            </a:r>
          </a:p>
          <a:p>
            <a:pPr marL="0" indent="0">
              <a:buNone/>
            </a:pPr>
            <a:r>
              <a:rPr lang="en-US" dirty="0" smtClean="0"/>
              <a:t>May thru September – 5 months           $400,000</a:t>
            </a:r>
          </a:p>
          <a:p>
            <a:pPr marL="0" indent="0">
              <a:buNone/>
            </a:pPr>
            <a:r>
              <a:rPr lang="en-US" dirty="0" smtClean="0"/>
              <a:t>(higher monthly spending - $80,000)</a:t>
            </a:r>
          </a:p>
          <a:p>
            <a:pPr marL="0" indent="0">
              <a:buNone/>
            </a:pPr>
            <a:r>
              <a:rPr lang="en-US" dirty="0" smtClean="0"/>
              <a:t>October thru December			$195,000</a:t>
            </a:r>
          </a:p>
          <a:p>
            <a:pPr marL="0" indent="0">
              <a:buNone/>
            </a:pPr>
            <a:r>
              <a:rPr lang="en-US" dirty="0" smtClean="0"/>
              <a:t>(lower expenditure months - $65,000)</a:t>
            </a:r>
          </a:p>
          <a:p>
            <a:pPr marL="0" indent="0">
              <a:buNone/>
            </a:pPr>
            <a:r>
              <a:rPr lang="en-US" dirty="0" smtClean="0"/>
              <a:t> Estimated YE Cash Balance			$279,864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093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5791</TotalTime>
  <Words>154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Memorial Northwest HOA</vt:lpstr>
      <vt:lpstr>Budget Process</vt:lpstr>
      <vt:lpstr>Revenue vs Expenditure</vt:lpstr>
      <vt:lpstr>Revenue</vt:lpstr>
      <vt:lpstr>Expenditures</vt:lpstr>
      <vt:lpstr>Cash Forecast 2014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Memorial Northwest HOA</dc:title>
  <dc:creator>Bruce Holland</dc:creator>
  <cp:lastModifiedBy>Bruce Holland</cp:lastModifiedBy>
  <cp:revision>14</cp:revision>
  <dcterms:created xsi:type="dcterms:W3CDTF">2014-03-30T11:24:17Z</dcterms:created>
  <dcterms:modified xsi:type="dcterms:W3CDTF">2014-05-30T18:06:40Z</dcterms:modified>
</cp:coreProperties>
</file>